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2" r:id="rId2"/>
    <p:sldId id="297" r:id="rId3"/>
    <p:sldId id="293" r:id="rId4"/>
    <p:sldId id="283" r:id="rId5"/>
    <p:sldId id="304" r:id="rId6"/>
    <p:sldId id="291" r:id="rId7"/>
    <p:sldId id="292" r:id="rId8"/>
    <p:sldId id="298" r:id="rId9"/>
    <p:sldId id="302" r:id="rId10"/>
    <p:sldId id="305" r:id="rId11"/>
    <p:sldId id="301" r:id="rId12"/>
    <p:sldId id="296" r:id="rId13"/>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94"/>
  </p:normalViewPr>
  <p:slideViewPr>
    <p:cSldViewPr snapToGrid="0" snapToObjects="1">
      <p:cViewPr varScale="1">
        <p:scale>
          <a:sx n="116" d="100"/>
          <a:sy n="116"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D1372-A9D7-DE4A-9995-3342DD87010C}" type="datetimeFigureOut">
              <a:rPr lang="en-UA" smtClean="0"/>
              <a:t>08.03.2023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9A92B-D002-694D-9C82-4BB54B6439F0}" type="slidenum">
              <a:rPr lang="en-UA" smtClean="0"/>
              <a:t>‹#›</a:t>
            </a:fld>
            <a:endParaRPr lang="en-UA"/>
          </a:p>
        </p:txBody>
      </p:sp>
    </p:spTree>
    <p:extLst>
      <p:ext uri="{BB962C8B-B14F-4D97-AF65-F5344CB8AC3E}">
        <p14:creationId xmlns:p14="http://schemas.microsoft.com/office/powerpoint/2010/main" val="351308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10</a:t>
            </a:fld>
            <a:endParaRPr lang="en-GB"/>
          </a:p>
        </p:txBody>
      </p:sp>
    </p:spTree>
    <p:extLst>
      <p:ext uri="{BB962C8B-B14F-4D97-AF65-F5344CB8AC3E}">
        <p14:creationId xmlns:p14="http://schemas.microsoft.com/office/powerpoint/2010/main" val="33795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11</a:t>
            </a:fld>
            <a:endParaRPr lang="en-GB"/>
          </a:p>
        </p:txBody>
      </p:sp>
    </p:spTree>
    <p:extLst>
      <p:ext uri="{BB962C8B-B14F-4D97-AF65-F5344CB8AC3E}">
        <p14:creationId xmlns:p14="http://schemas.microsoft.com/office/powerpoint/2010/main" val="91419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12</a:t>
            </a:fld>
            <a:endParaRPr lang="en-GB"/>
          </a:p>
        </p:txBody>
      </p:sp>
    </p:spTree>
    <p:extLst>
      <p:ext uri="{BB962C8B-B14F-4D97-AF65-F5344CB8AC3E}">
        <p14:creationId xmlns:p14="http://schemas.microsoft.com/office/powerpoint/2010/main" val="130994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a:t>
            </a:fld>
            <a:endParaRPr lang="en-GB"/>
          </a:p>
        </p:txBody>
      </p:sp>
    </p:spTree>
    <p:extLst>
      <p:ext uri="{BB962C8B-B14F-4D97-AF65-F5344CB8AC3E}">
        <p14:creationId xmlns:p14="http://schemas.microsoft.com/office/powerpoint/2010/main" val="197090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238588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4</a:t>
            </a:fld>
            <a:endParaRPr lang="en-GB"/>
          </a:p>
        </p:txBody>
      </p:sp>
    </p:spTree>
    <p:extLst>
      <p:ext uri="{BB962C8B-B14F-4D97-AF65-F5344CB8AC3E}">
        <p14:creationId xmlns:p14="http://schemas.microsoft.com/office/powerpoint/2010/main" val="413716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5</a:t>
            </a:fld>
            <a:endParaRPr lang="en-GB"/>
          </a:p>
        </p:txBody>
      </p:sp>
    </p:spTree>
    <p:extLst>
      <p:ext uri="{BB962C8B-B14F-4D97-AF65-F5344CB8AC3E}">
        <p14:creationId xmlns:p14="http://schemas.microsoft.com/office/powerpoint/2010/main" val="364475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6</a:t>
            </a:fld>
            <a:endParaRPr lang="en-GB"/>
          </a:p>
        </p:txBody>
      </p:sp>
    </p:spTree>
    <p:extLst>
      <p:ext uri="{BB962C8B-B14F-4D97-AF65-F5344CB8AC3E}">
        <p14:creationId xmlns:p14="http://schemas.microsoft.com/office/powerpoint/2010/main" val="976270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7</a:t>
            </a:fld>
            <a:endParaRPr lang="en-GB"/>
          </a:p>
        </p:txBody>
      </p:sp>
    </p:spTree>
    <p:extLst>
      <p:ext uri="{BB962C8B-B14F-4D97-AF65-F5344CB8AC3E}">
        <p14:creationId xmlns:p14="http://schemas.microsoft.com/office/powerpoint/2010/main" val="4068716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8</a:t>
            </a:fld>
            <a:endParaRPr lang="en-GB"/>
          </a:p>
        </p:txBody>
      </p:sp>
    </p:spTree>
    <p:extLst>
      <p:ext uri="{BB962C8B-B14F-4D97-AF65-F5344CB8AC3E}">
        <p14:creationId xmlns:p14="http://schemas.microsoft.com/office/powerpoint/2010/main" val="112930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9</a:t>
            </a:fld>
            <a:endParaRPr lang="en-GB"/>
          </a:p>
        </p:txBody>
      </p:sp>
    </p:spTree>
    <p:extLst>
      <p:ext uri="{BB962C8B-B14F-4D97-AF65-F5344CB8AC3E}">
        <p14:creationId xmlns:p14="http://schemas.microsoft.com/office/powerpoint/2010/main" val="338650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C733-C728-984B-AD31-43A5A71B98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A"/>
          </a:p>
        </p:txBody>
      </p:sp>
      <p:sp>
        <p:nvSpPr>
          <p:cNvPr id="3" name="Subtitle 2">
            <a:extLst>
              <a:ext uri="{FF2B5EF4-FFF2-40B4-BE49-F238E27FC236}">
                <a16:creationId xmlns:a16="http://schemas.microsoft.com/office/drawing/2014/main" id="{9F1B3D50-1AFE-C64B-B1BA-354BDD331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A"/>
          </a:p>
        </p:txBody>
      </p:sp>
      <p:sp>
        <p:nvSpPr>
          <p:cNvPr id="4" name="Date Placeholder 3">
            <a:extLst>
              <a:ext uri="{FF2B5EF4-FFF2-40B4-BE49-F238E27FC236}">
                <a16:creationId xmlns:a16="http://schemas.microsoft.com/office/drawing/2014/main" id="{9EEE0375-CB98-8940-AB1E-98197686A9B9}"/>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5" name="Footer Placeholder 4">
            <a:extLst>
              <a:ext uri="{FF2B5EF4-FFF2-40B4-BE49-F238E27FC236}">
                <a16:creationId xmlns:a16="http://schemas.microsoft.com/office/drawing/2014/main" id="{4963C351-CA0A-C942-87E7-6E60296104C9}"/>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4D8771B6-7552-4349-B7DC-38A0BAB38780}"/>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292280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6832-8A7E-3445-919F-4F56DF8616AA}"/>
              </a:ext>
            </a:extLst>
          </p:cNvPr>
          <p:cNvSpPr>
            <a:spLocks noGrp="1"/>
          </p:cNvSpPr>
          <p:nvPr>
            <p:ph type="title"/>
          </p:nvPr>
        </p:nvSpPr>
        <p:spPr/>
        <p:txBody>
          <a:bodyPr/>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0AB7D9F0-AA2C-F143-8D6A-5BE3586E92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67092D4C-EA23-E44B-A7D9-AF7E03458288}"/>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5" name="Footer Placeholder 4">
            <a:extLst>
              <a:ext uri="{FF2B5EF4-FFF2-40B4-BE49-F238E27FC236}">
                <a16:creationId xmlns:a16="http://schemas.microsoft.com/office/drawing/2014/main" id="{2B6D13F6-3B06-4E49-B6FF-B5B88F8D0EE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D7542397-9273-A944-876A-F41F28996895}"/>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95902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ADC19-AB74-E84F-85C0-9500AA972C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5C5D8B9C-8042-A64F-B229-CC2B2C6A08D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C3E5346E-C71F-3442-8E84-FA1744A464E5}"/>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5" name="Footer Placeholder 4">
            <a:extLst>
              <a:ext uri="{FF2B5EF4-FFF2-40B4-BE49-F238E27FC236}">
                <a16:creationId xmlns:a16="http://schemas.microsoft.com/office/drawing/2014/main" id="{1C399E0E-C0F6-6F47-AD7F-0030CBBE3DAA}"/>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719E3B2A-7DEA-A842-AF5A-09DFB9F712E2}"/>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3954056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835350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354671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en-GB"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Tree>
    <p:extLst>
      <p:ext uri="{BB962C8B-B14F-4D97-AF65-F5344CB8AC3E}">
        <p14:creationId xmlns:p14="http://schemas.microsoft.com/office/powerpoint/2010/main" val="93460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41439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hank-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n-GB"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210996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5AE1-73CB-1245-933A-DF2886A21372}"/>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CC7D0B76-140A-0149-A8FA-F91BFA92D0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A832E08C-DFD9-F241-AEF2-59E958AC47A1}"/>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5" name="Footer Placeholder 4">
            <a:extLst>
              <a:ext uri="{FF2B5EF4-FFF2-40B4-BE49-F238E27FC236}">
                <a16:creationId xmlns:a16="http://schemas.microsoft.com/office/drawing/2014/main" id="{18E8AC67-DE1A-494A-B7D1-4B250B56440D}"/>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31467CC7-0657-9447-B95A-843B59FED221}"/>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127255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652A-383D-3740-8A78-A9C98181A7B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A"/>
          </a:p>
        </p:txBody>
      </p:sp>
      <p:sp>
        <p:nvSpPr>
          <p:cNvPr id="3" name="Text Placeholder 2">
            <a:extLst>
              <a:ext uri="{FF2B5EF4-FFF2-40B4-BE49-F238E27FC236}">
                <a16:creationId xmlns:a16="http://schemas.microsoft.com/office/drawing/2014/main" id="{77B364CC-C650-1745-8885-B9306128A9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2D46522-E318-F741-A9CC-C5C8C96703C0}"/>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5" name="Footer Placeholder 4">
            <a:extLst>
              <a:ext uri="{FF2B5EF4-FFF2-40B4-BE49-F238E27FC236}">
                <a16:creationId xmlns:a16="http://schemas.microsoft.com/office/drawing/2014/main" id="{34630008-2CC5-344F-B204-56ED0299145B}"/>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E4DE931-5B8F-AD49-8D73-DD7D9F797E5E}"/>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197378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E348-9904-BC47-B660-5C8714F498B0}"/>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CC4D11A8-EEB9-3941-A1C9-B96492CBFA0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Content Placeholder 3">
            <a:extLst>
              <a:ext uri="{FF2B5EF4-FFF2-40B4-BE49-F238E27FC236}">
                <a16:creationId xmlns:a16="http://schemas.microsoft.com/office/drawing/2014/main" id="{F0683D0A-37E5-3542-9682-962B6B8330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Date Placeholder 4">
            <a:extLst>
              <a:ext uri="{FF2B5EF4-FFF2-40B4-BE49-F238E27FC236}">
                <a16:creationId xmlns:a16="http://schemas.microsoft.com/office/drawing/2014/main" id="{232780A0-061E-F74A-85A7-D0773BB13AC6}"/>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6" name="Footer Placeholder 5">
            <a:extLst>
              <a:ext uri="{FF2B5EF4-FFF2-40B4-BE49-F238E27FC236}">
                <a16:creationId xmlns:a16="http://schemas.microsoft.com/office/drawing/2014/main" id="{BA36ACBD-9CCC-E948-82F3-A0491A337DBA}"/>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398A9286-1BDB-1744-9AF5-4E5A332C6C8C}"/>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3837069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05D0-A385-8E4C-A770-103D36512AB4}"/>
              </a:ext>
            </a:extLst>
          </p:cNvPr>
          <p:cNvSpPr>
            <a:spLocks noGrp="1"/>
          </p:cNvSpPr>
          <p:nvPr>
            <p:ph type="title"/>
          </p:nvPr>
        </p:nvSpPr>
        <p:spPr>
          <a:xfrm>
            <a:off x="839788" y="365125"/>
            <a:ext cx="10515600" cy="1325563"/>
          </a:xfrm>
        </p:spPr>
        <p:txBody>
          <a:bodyPr/>
          <a:lstStyle/>
          <a:p>
            <a:r>
              <a:rPr lang="en-GB"/>
              <a:t>Click to edit Master title style</a:t>
            </a:r>
            <a:endParaRPr lang="en-UA"/>
          </a:p>
        </p:txBody>
      </p:sp>
      <p:sp>
        <p:nvSpPr>
          <p:cNvPr id="3" name="Text Placeholder 2">
            <a:extLst>
              <a:ext uri="{FF2B5EF4-FFF2-40B4-BE49-F238E27FC236}">
                <a16:creationId xmlns:a16="http://schemas.microsoft.com/office/drawing/2014/main" id="{7CC06C4C-CF82-3C4A-8517-4AC329C63B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1239EC3-78A0-5343-8199-1DF1251C2A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Text Placeholder 4">
            <a:extLst>
              <a:ext uri="{FF2B5EF4-FFF2-40B4-BE49-F238E27FC236}">
                <a16:creationId xmlns:a16="http://schemas.microsoft.com/office/drawing/2014/main" id="{8926D24A-73F7-974A-BAC5-9DBFE0BCF9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36B6F4-CC5D-FE47-BABF-CF4FFB43F5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7" name="Date Placeholder 6">
            <a:extLst>
              <a:ext uri="{FF2B5EF4-FFF2-40B4-BE49-F238E27FC236}">
                <a16:creationId xmlns:a16="http://schemas.microsoft.com/office/drawing/2014/main" id="{812E5B1D-AD95-2F46-BD49-F6F191D67E0B}"/>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8" name="Footer Placeholder 7">
            <a:extLst>
              <a:ext uri="{FF2B5EF4-FFF2-40B4-BE49-F238E27FC236}">
                <a16:creationId xmlns:a16="http://schemas.microsoft.com/office/drawing/2014/main" id="{7FCAEE8C-D7F8-884D-B3B4-DC44F496DEBF}"/>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397ECF37-73A9-C34F-802C-11EBA683B61C}"/>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3859678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D0AF-75A0-104E-837E-5A577962E9F6}"/>
              </a:ext>
            </a:extLst>
          </p:cNvPr>
          <p:cNvSpPr>
            <a:spLocks noGrp="1"/>
          </p:cNvSpPr>
          <p:nvPr>
            <p:ph type="title"/>
          </p:nvPr>
        </p:nvSpPr>
        <p:spPr/>
        <p:txBody>
          <a:bodyPr/>
          <a:lstStyle/>
          <a:p>
            <a:r>
              <a:rPr lang="en-GB"/>
              <a:t>Click to edit Master title style</a:t>
            </a:r>
            <a:endParaRPr lang="en-UA"/>
          </a:p>
        </p:txBody>
      </p:sp>
      <p:sp>
        <p:nvSpPr>
          <p:cNvPr id="3" name="Date Placeholder 2">
            <a:extLst>
              <a:ext uri="{FF2B5EF4-FFF2-40B4-BE49-F238E27FC236}">
                <a16:creationId xmlns:a16="http://schemas.microsoft.com/office/drawing/2014/main" id="{77B343AF-4BD9-A744-8F03-B07DC01A5FB5}"/>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4" name="Footer Placeholder 3">
            <a:extLst>
              <a:ext uri="{FF2B5EF4-FFF2-40B4-BE49-F238E27FC236}">
                <a16:creationId xmlns:a16="http://schemas.microsoft.com/office/drawing/2014/main" id="{60A16819-7EAF-FD49-88EE-E77F6DF7C2A4}"/>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C9194525-0592-EF46-B129-B662632E1B9A}"/>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34075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84F20A-8E35-D64B-BCF5-36377A5307C7}"/>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3" name="Footer Placeholder 2">
            <a:extLst>
              <a:ext uri="{FF2B5EF4-FFF2-40B4-BE49-F238E27FC236}">
                <a16:creationId xmlns:a16="http://schemas.microsoft.com/office/drawing/2014/main" id="{C9D54805-2400-C442-A2AD-376F1D898876}"/>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664FDC25-CF4E-BA40-9CC9-64BB6223B419}"/>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25308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383-3D37-1845-8C3E-2D4FA181C8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Content Placeholder 2">
            <a:extLst>
              <a:ext uri="{FF2B5EF4-FFF2-40B4-BE49-F238E27FC236}">
                <a16:creationId xmlns:a16="http://schemas.microsoft.com/office/drawing/2014/main" id="{04F8D0EA-2F97-A140-989B-9D1083BEA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Text Placeholder 3">
            <a:extLst>
              <a:ext uri="{FF2B5EF4-FFF2-40B4-BE49-F238E27FC236}">
                <a16:creationId xmlns:a16="http://schemas.microsoft.com/office/drawing/2014/main" id="{08D522C5-4D42-1640-95B7-6FDC6B9A8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75FC3C-3A27-484E-B5FA-44CEAA54BC69}"/>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6" name="Footer Placeholder 5">
            <a:extLst>
              <a:ext uri="{FF2B5EF4-FFF2-40B4-BE49-F238E27FC236}">
                <a16:creationId xmlns:a16="http://schemas.microsoft.com/office/drawing/2014/main" id="{0D9E1C0E-9A9F-3D44-A90F-8CC395A72878}"/>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9E734342-85E2-4C43-9E16-283696446D8D}"/>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206232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9C3C-630B-3E4E-808A-9E73039372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Picture Placeholder 2">
            <a:extLst>
              <a:ext uri="{FF2B5EF4-FFF2-40B4-BE49-F238E27FC236}">
                <a16:creationId xmlns:a16="http://schemas.microsoft.com/office/drawing/2014/main" id="{D83E90EA-C326-FA46-84A7-E1E48F12EE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F95D69BF-99B5-4947-9B2E-1EF929F10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DA3B6F-4AC1-2744-B190-7188B3639446}"/>
              </a:ext>
            </a:extLst>
          </p:cNvPr>
          <p:cNvSpPr>
            <a:spLocks noGrp="1"/>
          </p:cNvSpPr>
          <p:nvPr>
            <p:ph type="dt" sz="half" idx="10"/>
          </p:nvPr>
        </p:nvSpPr>
        <p:spPr/>
        <p:txBody>
          <a:bodyPr/>
          <a:lstStyle/>
          <a:p>
            <a:fld id="{DCA45B02-9F70-624F-BA08-51810E3E9351}" type="datetimeFigureOut">
              <a:rPr lang="en-UA" smtClean="0"/>
              <a:t>08.03.2023</a:t>
            </a:fld>
            <a:endParaRPr lang="en-UA"/>
          </a:p>
        </p:txBody>
      </p:sp>
      <p:sp>
        <p:nvSpPr>
          <p:cNvPr id="6" name="Footer Placeholder 5">
            <a:extLst>
              <a:ext uri="{FF2B5EF4-FFF2-40B4-BE49-F238E27FC236}">
                <a16:creationId xmlns:a16="http://schemas.microsoft.com/office/drawing/2014/main" id="{C18A6590-A53F-F64A-A7BE-BD5C22CD3E9A}"/>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F9669709-DF2C-A542-95C7-77CD7970EB26}"/>
              </a:ext>
            </a:extLst>
          </p:cNvPr>
          <p:cNvSpPr>
            <a:spLocks noGrp="1"/>
          </p:cNvSpPr>
          <p:nvPr>
            <p:ph type="sldNum" sz="quarter" idx="12"/>
          </p:nvPr>
        </p:nvSpPr>
        <p:spPr/>
        <p:txBody>
          <a:bodyPr/>
          <a:lstStyle/>
          <a:p>
            <a:fld id="{1488F3E5-FE7D-2049-B120-3726771B899E}" type="slidenum">
              <a:rPr lang="en-UA" smtClean="0"/>
              <a:t>‹#›</a:t>
            </a:fld>
            <a:endParaRPr lang="en-UA"/>
          </a:p>
        </p:txBody>
      </p:sp>
    </p:spTree>
    <p:extLst>
      <p:ext uri="{BB962C8B-B14F-4D97-AF65-F5344CB8AC3E}">
        <p14:creationId xmlns:p14="http://schemas.microsoft.com/office/powerpoint/2010/main" val="3441520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3B387D-D102-054E-A700-CFAE491C2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A"/>
          </a:p>
        </p:txBody>
      </p:sp>
      <p:sp>
        <p:nvSpPr>
          <p:cNvPr id="3" name="Text Placeholder 2">
            <a:extLst>
              <a:ext uri="{FF2B5EF4-FFF2-40B4-BE49-F238E27FC236}">
                <a16:creationId xmlns:a16="http://schemas.microsoft.com/office/drawing/2014/main" id="{817FEA57-33BA-1E49-9488-BE0ED850D9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4D383153-F955-034C-BFA1-B169CA5ADD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45B02-9F70-624F-BA08-51810E3E9351}" type="datetimeFigureOut">
              <a:rPr lang="en-UA" smtClean="0"/>
              <a:t>08.03.2023</a:t>
            </a:fld>
            <a:endParaRPr lang="en-UA"/>
          </a:p>
        </p:txBody>
      </p:sp>
      <p:sp>
        <p:nvSpPr>
          <p:cNvPr id="5" name="Footer Placeholder 4">
            <a:extLst>
              <a:ext uri="{FF2B5EF4-FFF2-40B4-BE49-F238E27FC236}">
                <a16:creationId xmlns:a16="http://schemas.microsoft.com/office/drawing/2014/main" id="{0D3FA4D4-5C8D-8243-BD9E-B261292FE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B18FB37B-98BF-5F4E-AC75-0EEDD93BF3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8F3E5-FE7D-2049-B120-3726771B899E}" type="slidenum">
              <a:rPr lang="en-UA" smtClean="0"/>
              <a:t>‹#›</a:t>
            </a:fld>
            <a:endParaRPr lang="en-UA"/>
          </a:p>
        </p:txBody>
      </p:sp>
    </p:spTree>
    <p:extLst>
      <p:ext uri="{BB962C8B-B14F-4D97-AF65-F5344CB8AC3E}">
        <p14:creationId xmlns:p14="http://schemas.microsoft.com/office/powerpoint/2010/main" val="231115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9.wdp"/><Relationship Id="rId5" Type="http://schemas.openxmlformats.org/officeDocument/2006/relationships/image" Target="../media/image7.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9.wdp"/><Relationship Id="rId5" Type="http://schemas.openxmlformats.org/officeDocument/2006/relationships/image" Target="../media/image7.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2597" y="4253698"/>
            <a:ext cx="6992643" cy="1674470"/>
          </a:xfrm>
        </p:spPr>
        <p:txBody>
          <a:bodyPr rtlCol="0">
            <a:noAutofit/>
          </a:bodyPr>
          <a:lstStyle/>
          <a:p>
            <a:pPr rtl="0"/>
            <a:r>
              <a:rPr lang="en-US" sz="4200" dirty="0" err="1">
                <a:latin typeface="Georgia" panose="02040502050405020303" pitchFamily="18" charset="0"/>
              </a:rPr>
              <a:t>Ф</a:t>
            </a:r>
            <a:r>
              <a:rPr lang="uk-UA" sz="4200" dirty="0">
                <a:latin typeface="Georgia" panose="02040502050405020303" pitchFamily="18" charset="0"/>
              </a:rPr>
              <a:t>ЕНОМЕН</a:t>
            </a:r>
            <a:br>
              <a:rPr lang="uk-UA" sz="4200" dirty="0">
                <a:latin typeface="Georgia" panose="02040502050405020303" pitchFamily="18" charset="0"/>
              </a:rPr>
            </a:br>
            <a:r>
              <a:rPr lang="uk-UA" sz="4200" dirty="0" err="1">
                <a:latin typeface="Georgia" panose="02040502050405020303" pitchFamily="18" charset="0"/>
              </a:rPr>
              <a:t>Двові</a:t>
            </a:r>
            <a:r>
              <a:rPr lang="uk-UA" sz="4200" dirty="0">
                <a:latin typeface="Georgia" panose="02040502050405020303" pitchFamily="18" charset="0"/>
              </a:rPr>
              <a:t> ’ </a:t>
            </a:r>
            <a:r>
              <a:rPr lang="uk-UA" sz="4200" dirty="0" err="1">
                <a:latin typeface="Georgia" panose="02040502050405020303" pitchFamily="18" charset="0"/>
              </a:rPr>
              <a:t>ря</a:t>
            </a:r>
            <a:endParaRPr lang="en-GB" sz="4200" dirty="0">
              <a:latin typeface="Georgia" panose="02040502050405020303" pitchFamily="18" charset="0"/>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11904" y="4650539"/>
            <a:ext cx="2668572" cy="1192038"/>
          </a:xfrm>
        </p:spPr>
        <p:txBody>
          <a:bodyPr rtlCol="0">
            <a:normAutofit lnSpcReduction="10000"/>
          </a:bodyPr>
          <a:lstStyle/>
          <a:p>
            <a:pPr indent="228600" algn="just">
              <a:tabLst>
                <a:tab pos="630555" algn="l"/>
              </a:tabLst>
            </a:pPr>
            <a:endParaRPr lang="uk-UA" dirty="0">
              <a:ea typeface="Times New Roman" panose="02020603050405020304" pitchFamily="18" charset="0"/>
            </a:endParaRPr>
          </a:p>
          <a:p>
            <a:pPr indent="228600" algn="ctr">
              <a:tabLst>
                <a:tab pos="630555" algn="l"/>
              </a:tabLst>
            </a:pPr>
            <a:r>
              <a:rPr lang="uk-UA" dirty="0">
                <a:ea typeface="Calibri" panose="020F0502020204030204" pitchFamily="34" charset="0"/>
              </a:rPr>
              <a:t>На території Київської Русі і не тільки</a:t>
            </a:r>
            <a:endParaRPr lang="en-UA" sz="1800" dirty="0">
              <a:effectLst/>
              <a:latin typeface="Calibri" panose="020F0502020204030204" pitchFamily="34" charset="0"/>
              <a:ea typeface="Calibri" panose="020F0502020204030204" pitchFamily="34" charset="0"/>
              <a:cs typeface="Times New Roman" panose="02020603050405020304" pitchFamily="18" charset="0"/>
            </a:endParaRPr>
          </a:p>
          <a:p>
            <a:pPr indent="228600" algn="just">
              <a:tabLst>
                <a:tab pos="630555" algn="l"/>
              </a:tabLst>
            </a:pPr>
            <a:endParaRPr lang="en-UA" sz="1800" dirty="0">
              <a:effectLst/>
              <a:latin typeface="Times New Roman" panose="02020603050405020304" pitchFamily="18" charset="0"/>
              <a:ea typeface="Times New Roman" panose="02020603050405020304" pitchFamily="18" charset="0"/>
            </a:endParaRPr>
          </a:p>
        </p:txBody>
      </p:sp>
      <p:pic>
        <p:nvPicPr>
          <p:cNvPr id="8" name="Picture Placeholder 7">
            <a:extLst>
              <a:ext uri="{FF2B5EF4-FFF2-40B4-BE49-F238E27FC236}">
                <a16:creationId xmlns:a16="http://schemas.microsoft.com/office/drawing/2014/main" id="{58E44A9F-E5AF-5D4E-B64B-63618CAD8D42}"/>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7989" r="27989"/>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19817" y="235830"/>
            <a:ext cx="5185321" cy="1955639"/>
          </a:xfrm>
        </p:spPr>
        <p:txBody>
          <a:bodyPr rtlCol="0"/>
          <a:lstStyle/>
          <a:p>
            <a:pPr rtl="0"/>
            <a:r>
              <a:rPr lang="uk-UA" dirty="0">
                <a:latin typeface="Georgia" panose="02040502050405020303" pitchFamily="18" charset="0"/>
              </a:rPr>
              <a:t>Критика</a:t>
            </a:r>
            <a:endParaRPr lang="en-GB" dirty="0">
              <a:latin typeface="Georgia" panose="02040502050405020303" pitchFamily="18"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38325" y="1555771"/>
            <a:ext cx="9166813" cy="4316219"/>
          </a:xfrm>
        </p:spPr>
        <p:txBody>
          <a:bodyPr rtlCol="0">
            <a:normAutofit/>
          </a:bodyPr>
          <a:lstStyle/>
          <a:p>
            <a:pPr marL="0" indent="0">
              <a:buNone/>
            </a:pPr>
            <a:r>
              <a:rPr lang="uk-UA" sz="2400" b="0" i="0" u="none" strike="noStrike" dirty="0">
                <a:solidFill>
                  <a:srgbClr val="202122"/>
                </a:solidFill>
                <a:effectLst/>
                <a:latin typeface="Georgia" panose="02040502050405020303" pitchFamily="18" charset="0"/>
              </a:rPr>
              <a:t>Український мистецтвознавець Юрій Диба також зауважував, що християнство прийшло на Русь уже в візантійському варіанті, котрий сам містив язичницькі елементи. Християнство до того ж має старозавітну та євангельську традиції, що суттєво між собою різняться.</a:t>
            </a:r>
          </a:p>
          <a:p>
            <a:pPr marL="0" indent="0">
              <a:buNone/>
            </a:pPr>
            <a:r>
              <a:rPr lang="uk-UA" sz="2400" b="0" i="0" u="none" strike="noStrike" dirty="0">
                <a:solidFill>
                  <a:srgbClr val="202122"/>
                </a:solidFill>
                <a:effectLst/>
                <a:latin typeface="Georgia" panose="02040502050405020303" pitchFamily="18" charset="0"/>
              </a:rPr>
              <a:t> Говорячи про язичництво Русі, теж слід відзначити, що воно було вельми різноманітне і містило як місцеві вірування, так і запозичення від скандинавських і угро-фінських народів.</a:t>
            </a:r>
            <a:endParaRPr lang="en-GB" sz="24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10</a:t>
            </a:fld>
            <a:endParaRPr lang="en-GB"/>
          </a:p>
        </p:txBody>
      </p:sp>
      <p:sp>
        <p:nvSpPr>
          <p:cNvPr id="7" name="Subtitle 3">
            <a:extLst>
              <a:ext uri="{FF2B5EF4-FFF2-40B4-BE49-F238E27FC236}">
                <a16:creationId xmlns:a16="http://schemas.microsoft.com/office/drawing/2014/main" id="{46AA48A1-E64B-BC42-99F5-000B9CB5B86B}"/>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
        <p:nvSpPr>
          <p:cNvPr id="5" name="Picture Placeholder 4">
            <a:extLst>
              <a:ext uri="{FF2B5EF4-FFF2-40B4-BE49-F238E27FC236}">
                <a16:creationId xmlns:a16="http://schemas.microsoft.com/office/drawing/2014/main" id="{6B4D5F68-22F6-CA42-94EC-191AF2130AD8}"/>
              </a:ext>
            </a:extLst>
          </p:cNvPr>
          <p:cNvSpPr>
            <a:spLocks noGrp="1"/>
          </p:cNvSpPr>
          <p:nvPr>
            <p:ph type="pic" sz="quarter" idx="33"/>
          </p:nvPr>
        </p:nvSpPr>
        <p:spPr/>
      </p:sp>
      <p:pic>
        <p:nvPicPr>
          <p:cNvPr id="10" name="Picture Placeholder 10">
            <a:extLst>
              <a:ext uri="{FF2B5EF4-FFF2-40B4-BE49-F238E27FC236}">
                <a16:creationId xmlns:a16="http://schemas.microsoft.com/office/drawing/2014/main" id="{28D8D084-97E1-2541-A351-D82A5BA31AB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033" r="23033"/>
          <a:stretch>
            <a:fillRect/>
          </a:stretch>
        </p:blipFill>
        <p:spPr>
          <a:xfrm>
            <a:off x="9980476" y="0"/>
            <a:ext cx="2211524" cy="6192000"/>
          </a:xfrm>
          <a:prstGeom prst="rect">
            <a:avLst/>
          </a:prstGeom>
          <a:solidFill>
            <a:schemeClr val="bg1">
              <a:lumMod val="95000"/>
            </a:schemeClr>
          </a:solidFill>
        </p:spPr>
      </p:pic>
      <p:pic>
        <p:nvPicPr>
          <p:cNvPr id="8" name="Picture Placeholder 12">
            <a:extLst>
              <a:ext uri="{FF2B5EF4-FFF2-40B4-BE49-F238E27FC236}">
                <a16:creationId xmlns:a16="http://schemas.microsoft.com/office/drawing/2014/main" id="{96A5761A-B00A-A548-B750-5B106D8AEFF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rcRect l="24417" r="24417"/>
          <a:stretch>
            <a:fillRect/>
          </a:stretch>
        </p:blipFill>
        <p:spPr>
          <a:xfrm>
            <a:off x="9980476" y="23462"/>
            <a:ext cx="2211524" cy="6192000"/>
          </a:xfrm>
          <a:prstGeom prst="rect">
            <a:avLst/>
          </a:prstGeom>
          <a:solidFill>
            <a:schemeClr val="bg1">
              <a:lumMod val="95000"/>
            </a:schemeClr>
          </a:solidFill>
        </p:spPr>
      </p:pic>
    </p:spTree>
    <p:extLst>
      <p:ext uri="{BB962C8B-B14F-4D97-AF65-F5344CB8AC3E}">
        <p14:creationId xmlns:p14="http://schemas.microsoft.com/office/powerpoint/2010/main" val="294740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normAutofit fontScale="90000"/>
          </a:bodyPr>
          <a:lstStyle/>
          <a:p>
            <a:r>
              <a:rPr lang="uk-UA" dirty="0">
                <a:solidFill>
                  <a:srgbClr val="000000"/>
                </a:solidFill>
                <a:latin typeface="Georgia" panose="02040502050405020303" pitchFamily="18" charset="0"/>
              </a:rPr>
              <a:t>Власні висновки</a:t>
            </a:r>
            <a:endParaRPr lang="en-GB" dirty="0">
              <a:latin typeface="Georgia" panose="02040502050405020303" pitchFamily="18" charset="0"/>
            </a:endParaRP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138895" y="1343905"/>
            <a:ext cx="7731889" cy="4847009"/>
          </a:xfrm>
        </p:spPr>
        <p:txBody>
          <a:bodyPr rtlCol="0">
            <a:normAutofit fontScale="92500" lnSpcReduction="10000"/>
          </a:bodyPr>
          <a:lstStyle/>
          <a:p>
            <a:pPr marL="0" indent="0">
              <a:buNone/>
            </a:pPr>
            <a:r>
              <a:rPr lang="uk-UA" dirty="0">
                <a:latin typeface="Georgia" panose="02040502050405020303" pitchFamily="18" charset="0"/>
              </a:rPr>
              <a:t>Як на мене, християнство у Візантійському варіанті окрім численних </a:t>
            </a:r>
            <a:r>
              <a:rPr lang="uk-UA" dirty="0" err="1">
                <a:latin typeface="Georgia" panose="02040502050405020303" pitchFamily="18" charset="0"/>
              </a:rPr>
              <a:t>неточностей</a:t>
            </a:r>
            <a:r>
              <a:rPr lang="uk-UA" dirty="0">
                <a:latin typeface="Georgia" panose="02040502050405020303" pitchFamily="18" charset="0"/>
              </a:rPr>
              <a:t> містило в собі елементи язичництва, які потім завдяки експлуататорському поширенню християнства на території Київської Русі і не тільки поєдналися з ним попри всі суперечності, зокрема завдяки тому що концепція єдиного Бога виявилася життєздатнішою за багатобожжя, а християнська обрядовість була недостатньою, тому запозичила язичницьку. Ці суперечності живуть разом і по цей день в християнстві загалом, так і його окремих проявах (так зване «православ’я»).</a:t>
            </a:r>
            <a:endParaRPr lang="en-GB" sz="28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11</a:t>
            </a:fld>
            <a:endParaRPr lang="en-GB"/>
          </a:p>
        </p:txBody>
      </p:sp>
      <p:sp>
        <p:nvSpPr>
          <p:cNvPr id="7" name="Subtitle 3">
            <a:extLst>
              <a:ext uri="{FF2B5EF4-FFF2-40B4-BE49-F238E27FC236}">
                <a16:creationId xmlns:a16="http://schemas.microsoft.com/office/drawing/2014/main" id="{F13E34C7-CFC7-3849-B48C-902AE348985A}"/>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9" name="Picture Placeholder 8">
            <a:extLst>
              <a:ext uri="{FF2B5EF4-FFF2-40B4-BE49-F238E27FC236}">
                <a16:creationId xmlns:a16="http://schemas.microsoft.com/office/drawing/2014/main" id="{9D42D650-7801-8540-83E3-372BE6CD67C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18321" r="18321"/>
          <a:stretch>
            <a:fillRect/>
          </a:stretch>
        </p:blipFill>
        <p:spPr>
          <a:xfrm>
            <a:off x="7811109" y="1343905"/>
            <a:ext cx="3737526" cy="3933645"/>
          </a:xfrm>
        </p:spPr>
      </p:pic>
    </p:spTree>
    <p:extLst>
      <p:ext uri="{BB962C8B-B14F-4D97-AF65-F5344CB8AC3E}">
        <p14:creationId xmlns:p14="http://schemas.microsoft.com/office/powerpoint/2010/main" val="1740803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rtlCol="0">
            <a:normAutofit fontScale="90000"/>
          </a:bodyPr>
          <a:lstStyle/>
          <a:p>
            <a:pPr rtl="0"/>
            <a:r>
              <a:rPr lang="uk-UA" dirty="0">
                <a:latin typeface="Georgia" panose="02040502050405020303" pitchFamily="18" charset="0"/>
              </a:rPr>
              <a:t>Дякую за увагу</a:t>
            </a:r>
            <a:endParaRPr lang="en-GB" dirty="0">
              <a:latin typeface="Georgia" panose="02040502050405020303" pitchFamily="18" charset="0"/>
            </a:endParaRP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rtlCol="0">
            <a:normAutofit fontScale="92500" lnSpcReduction="10000"/>
          </a:bodyPr>
          <a:lstStyle/>
          <a:p>
            <a:pPr rtl="0"/>
            <a:r>
              <a:rPr lang="uk-UA" dirty="0">
                <a:latin typeface="Georgia" panose="02040502050405020303" pitchFamily="18" charset="0"/>
              </a:rPr>
              <a:t>Ольховатий Ігор</a:t>
            </a:r>
            <a:endParaRPr lang="en-GB" dirty="0">
              <a:latin typeface="Georgia" panose="02040502050405020303" pitchFamily="18" charset="0"/>
            </a:endParaRPr>
          </a:p>
        </p:txBody>
      </p:sp>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6062267" y="4103745"/>
            <a:ext cx="5605720" cy="244786"/>
          </a:xfrm>
        </p:spPr>
        <p:txBody>
          <a:bodyPr rtlCol="0">
            <a:noAutofit/>
          </a:bodyPr>
          <a:lstStyle/>
          <a:p>
            <a:pPr rtl="0"/>
            <a:r>
              <a:rPr lang="en-GB" sz="900" dirty="0"/>
              <a:t>https://</a:t>
            </a:r>
            <a:r>
              <a:rPr lang="en-GB" sz="900" dirty="0" err="1"/>
              <a:t>uk.wikipedia.org</a:t>
            </a:r>
            <a:r>
              <a:rPr lang="en-GB" sz="900" dirty="0"/>
              <a:t>/wiki/</a:t>
            </a:r>
            <a:r>
              <a:rPr lang="uk-UA" sz="900" dirty="0"/>
              <a:t>Двовір%27я</a:t>
            </a:r>
            <a:endParaRPr lang="en-GB" sz="900" dirty="0"/>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6062268" y="4540691"/>
            <a:ext cx="5037854" cy="170695"/>
          </a:xfrm>
        </p:spPr>
        <p:txBody>
          <a:bodyPr rtlCol="0">
            <a:noAutofit/>
          </a:bodyPr>
          <a:lstStyle/>
          <a:p>
            <a:pPr rtl="0"/>
            <a:r>
              <a:rPr lang="en-GB" sz="900" dirty="0"/>
              <a:t>https://</a:t>
            </a:r>
            <a:r>
              <a:rPr lang="en-GB" sz="900" dirty="0" err="1"/>
              <a:t>archive.org</a:t>
            </a:r>
            <a:r>
              <a:rPr lang="en-GB" sz="900" dirty="0"/>
              <a:t>/stream/</a:t>
            </a:r>
            <a:r>
              <a:rPr lang="en-GB" sz="900" dirty="0" err="1"/>
              <a:t>etnokulturi#page</a:t>
            </a:r>
            <a:r>
              <a:rPr lang="en-GB" sz="900" dirty="0"/>
              <a:t>/n171/mode/2up</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GB" sz="1600" b="1" spc="-100">
                <a:solidFill>
                  <a:schemeClr val="tx1">
                    <a:lumMod val="50000"/>
                    <a:lumOff val="50000"/>
                  </a:schemeClr>
                </a:solidFill>
                <a:latin typeface="Corbel" panose="020B0503020204020204" pitchFamily="34" charset="0"/>
              </a:rPr>
              <a:t>WOODGROVE</a:t>
            </a:r>
            <a:r>
              <a:rPr lang="en-GB" sz="1600" b="1" spc="-100">
                <a:solidFill>
                  <a:schemeClr val="accent1"/>
                </a:solidFill>
                <a:latin typeface="Corbel" panose="020B0503020204020204" pitchFamily="34" charset="0"/>
              </a:rPr>
              <a:t> </a:t>
            </a:r>
            <a:r>
              <a:rPr lang="en-GB" sz="1600" b="1" spc="-100">
                <a:solidFill>
                  <a:schemeClr val="tx1"/>
                </a:solidFill>
                <a:latin typeface="Corbel" panose="020B0503020204020204" pitchFamily="34" charset="0"/>
              </a:rPr>
              <a:t>BANK</a:t>
            </a:r>
          </a:p>
        </p:txBody>
      </p:sp>
      <p:sp>
        <p:nvSpPr>
          <p:cNvPr id="12" name="Subtitle 3">
            <a:extLst>
              <a:ext uri="{FF2B5EF4-FFF2-40B4-BE49-F238E27FC236}">
                <a16:creationId xmlns:a16="http://schemas.microsoft.com/office/drawing/2014/main" id="{4DE052A3-1D9C-4C47-AB81-5495DAF0554A}"/>
              </a:ext>
            </a:extLst>
          </p:cNvPr>
          <p:cNvSpPr txBox="1">
            <a:spLocks/>
          </p:cNvSpPr>
          <p:nvPr/>
        </p:nvSpPr>
        <p:spPr>
          <a:xfrm>
            <a:off x="10617953" y="94753"/>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14" name="Graphic 13" descr="Link">
            <a:extLst>
              <a:ext uri="{FF2B5EF4-FFF2-40B4-BE49-F238E27FC236}">
                <a16:creationId xmlns:a16="http://schemas.microsoft.com/office/drawing/2014/main" id="{D1D92019-365B-6742-8C39-43E4C9B77F7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49306" y="4511600"/>
            <a:ext cx="244786" cy="244786"/>
          </a:xfrm>
          <a:prstGeom prst="rect">
            <a:avLst/>
          </a:prstGeom>
        </p:spPr>
      </p:pic>
      <p:pic>
        <p:nvPicPr>
          <p:cNvPr id="15" name="Graphic 14" descr="Link">
            <a:extLst>
              <a:ext uri="{FF2B5EF4-FFF2-40B4-BE49-F238E27FC236}">
                <a16:creationId xmlns:a16="http://schemas.microsoft.com/office/drawing/2014/main" id="{6A71D290-0679-8948-8219-5DEB701F53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58333" y="4103745"/>
            <a:ext cx="244786" cy="244786"/>
          </a:xfrm>
          <a:prstGeom prst="rect">
            <a:avLst/>
          </a:prstGeom>
        </p:spPr>
      </p:pic>
      <p:sp>
        <p:nvSpPr>
          <p:cNvPr id="13" name="Text Placeholder 5">
            <a:extLst>
              <a:ext uri="{FF2B5EF4-FFF2-40B4-BE49-F238E27FC236}">
                <a16:creationId xmlns:a16="http://schemas.microsoft.com/office/drawing/2014/main" id="{BA480DD8-A43A-D54E-BBF1-594BFC6A90C8}"/>
              </a:ext>
            </a:extLst>
          </p:cNvPr>
          <p:cNvSpPr txBox="1">
            <a:spLocks/>
          </p:cNvSpPr>
          <p:nvPr/>
        </p:nvSpPr>
        <p:spPr>
          <a:xfrm>
            <a:off x="6054241" y="4979566"/>
            <a:ext cx="5037854" cy="1706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t>https://</a:t>
            </a:r>
            <a:r>
              <a:rPr lang="en-GB" sz="900" dirty="0" err="1"/>
              <a:t>books.google.com.ua</a:t>
            </a:r>
            <a:r>
              <a:rPr lang="en-GB" sz="900" dirty="0"/>
              <a:t>/</a:t>
            </a:r>
            <a:r>
              <a:rPr lang="en-GB" sz="900" dirty="0" err="1"/>
              <a:t>books?id</a:t>
            </a:r>
            <a:r>
              <a:rPr lang="en-GB" sz="900" dirty="0"/>
              <a:t>=9KZAAQAAIAAJ&amp;q=</a:t>
            </a:r>
          </a:p>
        </p:txBody>
      </p:sp>
      <p:pic>
        <p:nvPicPr>
          <p:cNvPr id="16" name="Graphic 15" descr="Link">
            <a:extLst>
              <a:ext uri="{FF2B5EF4-FFF2-40B4-BE49-F238E27FC236}">
                <a16:creationId xmlns:a16="http://schemas.microsoft.com/office/drawing/2014/main" id="{0AE4C68F-ED7A-0342-8017-218E047A92E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41279" y="4950475"/>
            <a:ext cx="244786" cy="244786"/>
          </a:xfrm>
          <a:prstGeom prst="rect">
            <a:avLst/>
          </a:prstGeom>
        </p:spPr>
      </p:pic>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4479" y="787561"/>
            <a:ext cx="5185321" cy="1955639"/>
          </a:xfrm>
        </p:spPr>
        <p:txBody>
          <a:bodyPr rtlCol="0"/>
          <a:lstStyle/>
          <a:p>
            <a:pPr rtl="0"/>
            <a:r>
              <a:rPr lang="uk-UA" dirty="0">
                <a:latin typeface="Georgia" panose="02040502050405020303" pitchFamily="18" charset="0"/>
              </a:rPr>
              <a:t>Загальні відомості</a:t>
            </a:r>
            <a:endParaRPr lang="en-GB" dirty="0">
              <a:latin typeface="Georgia" panose="02040502050405020303" pitchFamily="18"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2987" y="2476982"/>
            <a:ext cx="9166813" cy="3448800"/>
          </a:xfrm>
        </p:spPr>
        <p:txBody>
          <a:bodyPr rtlCol="0">
            <a:normAutofit fontScale="92500"/>
          </a:bodyPr>
          <a:lstStyle/>
          <a:p>
            <a:pPr marL="0" indent="0">
              <a:buNone/>
            </a:pPr>
            <a:r>
              <a:rPr lang="uk-UA" dirty="0">
                <a:latin typeface="Georgia" panose="02040502050405020303" pitchFamily="18" charset="0"/>
              </a:rPr>
              <a:t>Двовір'я (народне християнство, подвійна віра) —</a:t>
            </a:r>
            <a:r>
              <a:rPr lang="uk-UA" dirty="0" err="1">
                <a:latin typeface="Georgia" panose="02040502050405020303" pitchFamily="18" charset="0"/>
              </a:rPr>
              <a:t>релігієзнавча</a:t>
            </a:r>
            <a:r>
              <a:rPr lang="uk-UA" dirty="0">
                <a:latin typeface="Georgia" panose="02040502050405020303" pitchFamily="18" charset="0"/>
              </a:rPr>
              <a:t> концепція поєднання християнства </a:t>
            </a:r>
          </a:p>
          <a:p>
            <a:pPr marL="0" indent="0">
              <a:buNone/>
            </a:pPr>
            <a:r>
              <a:rPr lang="uk-UA" dirty="0">
                <a:latin typeface="Georgia" panose="02040502050405020303" pitchFamily="18" charset="0"/>
              </a:rPr>
              <a:t>з язичництвом або іншими віруваннями. </a:t>
            </a:r>
          </a:p>
          <a:p>
            <a:pPr marL="0" indent="0">
              <a:buNone/>
            </a:pPr>
            <a:r>
              <a:rPr lang="uk-UA" dirty="0">
                <a:latin typeface="Georgia" panose="02040502050405020303" pitchFamily="18" charset="0"/>
              </a:rPr>
              <a:t>Здебільшого стосується народних вірувань країн Східної Європи, що є наступниками Київської Русі. «Двовір'я» описує народний світогляд поділеним на дві порівняно незалежні складові: первісну язичницьку, та вторинну християнську чи іншої релігії.</a:t>
            </a:r>
            <a:endParaRPr lang="en-GB"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2</a:t>
            </a:fld>
            <a:endParaRPr lang="en-GB"/>
          </a:p>
        </p:txBody>
      </p:sp>
      <p:sp>
        <p:nvSpPr>
          <p:cNvPr id="7" name="Subtitle 3">
            <a:extLst>
              <a:ext uri="{FF2B5EF4-FFF2-40B4-BE49-F238E27FC236}">
                <a16:creationId xmlns:a16="http://schemas.microsoft.com/office/drawing/2014/main" id="{46AA48A1-E64B-BC42-99F5-000B9CB5B86B}"/>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11" name="Picture Placeholder 10">
            <a:extLst>
              <a:ext uri="{FF2B5EF4-FFF2-40B4-BE49-F238E27FC236}">
                <a16:creationId xmlns:a16="http://schemas.microsoft.com/office/drawing/2014/main" id="{90CAE073-4E28-2A40-9CE0-F759566034A8}"/>
              </a:ext>
            </a:extLst>
          </p:cNvPr>
          <p:cNvPicPr>
            <a:picLocks noGrp="1" noChangeAspect="1"/>
          </p:cNvPicPr>
          <p:nvPr>
            <p:ph type="pic" sz="quarter" idx="3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033" r="23033"/>
          <a:stretch>
            <a:fillRect/>
          </a:stretch>
        </p:blipFill>
        <p:spPr/>
      </p:pic>
    </p:spTree>
    <p:extLst>
      <p:ext uri="{BB962C8B-B14F-4D97-AF65-F5344CB8AC3E}">
        <p14:creationId xmlns:p14="http://schemas.microsoft.com/office/powerpoint/2010/main" val="367135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5AE6F8B2-94C4-474C-B5B4-7DE6ED438E2A}"/>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8569" r="8569"/>
          <a:stretch>
            <a:fillRect/>
          </a:stretch>
        </p:blipFill>
        <p:spPr>
          <a:xfrm>
            <a:off x="70999" y="65327"/>
            <a:ext cx="9911201" cy="6727346"/>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484836" y="3330872"/>
            <a:ext cx="6798250" cy="1674470"/>
          </a:xfrm>
        </p:spPr>
        <p:txBody>
          <a:bodyPr rtlCol="0"/>
          <a:lstStyle/>
          <a:p>
            <a:pPr rtl="0"/>
            <a:r>
              <a:rPr lang="uk-UA" dirty="0">
                <a:latin typeface="Arial" panose="020B0604020202020204" pitchFamily="34" charset="0"/>
                <a:cs typeface="Arial" panose="020B0604020202020204" pitchFamily="34" charset="0"/>
              </a:rPr>
              <a:t>Київська </a:t>
            </a:r>
            <a:r>
              <a:rPr lang="uk-UA" dirty="0" err="1">
                <a:latin typeface="Arial" panose="020B0604020202020204" pitchFamily="34" charset="0"/>
                <a:cs typeface="Arial" panose="020B0604020202020204" pitchFamily="34" charset="0"/>
              </a:rPr>
              <a:t>русь</a:t>
            </a:r>
            <a:endParaRPr lang="en-GB" dirty="0">
              <a:latin typeface="Arial" panose="020B06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404538" y="4070431"/>
            <a:ext cx="2456210" cy="934911"/>
          </a:xfrm>
        </p:spPr>
        <p:txBody>
          <a:bodyPr rtlCol="0">
            <a:normAutofit/>
          </a:bodyPr>
          <a:lstStyle/>
          <a:p>
            <a:pPr algn="ctr"/>
            <a:r>
              <a:rPr lang="uk-UA" b="0" i="0" u="none" strike="noStrike" dirty="0">
                <a:solidFill>
                  <a:srgbClr val="000000"/>
                </a:solidFill>
                <a:effectLst/>
                <a:latin typeface="Linux Libertine"/>
              </a:rPr>
              <a:t>Двовір’я</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GB" smtClean="0"/>
              <a:pPr rtl="0"/>
              <a:t>3</a:t>
            </a:fld>
            <a:endParaRPr lang="en-GB"/>
          </a:p>
        </p:txBody>
      </p:sp>
      <p:sp>
        <p:nvSpPr>
          <p:cNvPr id="6" name="Subtitle 3">
            <a:extLst>
              <a:ext uri="{FF2B5EF4-FFF2-40B4-BE49-F238E27FC236}">
                <a16:creationId xmlns:a16="http://schemas.microsoft.com/office/drawing/2014/main" id="{18D74F64-03DC-4B40-9259-D04778C8805B}"/>
              </a:ext>
            </a:extLst>
          </p:cNvPr>
          <p:cNvSpPr txBox="1">
            <a:spLocks/>
          </p:cNvSpPr>
          <p:nvPr/>
        </p:nvSpPr>
        <p:spPr>
          <a:xfrm>
            <a:off x="10023806" y="6020766"/>
            <a:ext cx="1296235" cy="837234"/>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1176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4678" y="520861"/>
            <a:ext cx="5185321" cy="1955639"/>
          </a:xfrm>
        </p:spPr>
        <p:txBody>
          <a:bodyPr rtlCol="0"/>
          <a:lstStyle/>
          <a:p>
            <a:r>
              <a:rPr lang="uk-UA" b="0" i="0" u="none" strike="noStrike" dirty="0">
                <a:solidFill>
                  <a:srgbClr val="000000"/>
                </a:solidFill>
                <a:effectLst/>
                <a:latin typeface="Georgia" panose="02040502050405020303" pitchFamily="18" charset="0"/>
              </a:rPr>
              <a:t>Походження</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51612" y="2208956"/>
            <a:ext cx="9178387" cy="3379352"/>
          </a:xfrm>
        </p:spPr>
        <p:txBody>
          <a:bodyPr rtlCol="0">
            <a:normAutofit fontScale="92500"/>
          </a:bodyPr>
          <a:lstStyle/>
          <a:p>
            <a:pPr marL="0" indent="0" rtl="0">
              <a:buNone/>
            </a:pPr>
            <a:r>
              <a:rPr lang="uk-UA" b="0" i="0" u="none" strike="noStrike" dirty="0">
                <a:solidFill>
                  <a:srgbClr val="202122"/>
                </a:solidFill>
                <a:effectLst/>
                <a:latin typeface="Georgia" panose="02040502050405020303" pitchFamily="18" charset="0"/>
              </a:rPr>
              <a:t>В </a:t>
            </a:r>
            <a:r>
              <a:rPr lang="uk-UA" b="0" i="0" u="none" strike="noStrike" dirty="0" err="1">
                <a:solidFill>
                  <a:srgbClr val="202122"/>
                </a:solidFill>
                <a:effectLst/>
                <a:latin typeface="Georgia" panose="02040502050405020303" pitchFamily="18" charset="0"/>
              </a:rPr>
              <a:t>богослів'ї</a:t>
            </a:r>
            <a:r>
              <a:rPr lang="uk-UA" b="0" i="0" u="none" strike="noStrike" dirty="0">
                <a:solidFill>
                  <a:srgbClr val="202122"/>
                </a:solidFill>
                <a:effectLst/>
                <a:latin typeface="Georgia" panose="02040502050405020303" pitchFamily="18" charset="0"/>
              </a:rPr>
              <a:t> «двовір'ям» називалася невизначеність, сумнів у виборі віри, згодом — «нестійкість у православ'ї», але в сенсі вагань між латинським і грецьким обрядами.</a:t>
            </a:r>
          </a:p>
          <a:p>
            <a:pPr marL="0" indent="0">
              <a:buNone/>
            </a:pPr>
            <a:r>
              <a:rPr lang="uk-UA" sz="2400" dirty="0">
                <a:latin typeface="Georgia" panose="02040502050405020303" pitchFamily="18" charset="0"/>
              </a:rPr>
              <a:t> </a:t>
            </a:r>
            <a:r>
              <a:rPr lang="uk-UA" dirty="0">
                <a:latin typeface="Georgia" panose="02040502050405020303" pitchFamily="18" charset="0"/>
              </a:rPr>
              <a:t>Дотримання язичницьких обрядів називалися «поганство» чи «</a:t>
            </a:r>
            <a:r>
              <a:rPr lang="uk-UA" dirty="0" err="1">
                <a:latin typeface="Georgia" panose="02040502050405020303" pitchFamily="18" charset="0"/>
              </a:rPr>
              <a:t>ідолослужіння</a:t>
            </a:r>
            <a:r>
              <a:rPr lang="uk-UA" dirty="0">
                <a:latin typeface="Georgia" panose="02040502050405020303" pitchFamily="18" charset="0"/>
              </a:rPr>
              <a:t>». Єдине давнє джерело, що називає «двовір'ям» поєднання християнства з язичництвом — це «Слово христолюбця».</a:t>
            </a:r>
            <a:endParaRPr lang="en-GB" sz="24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4</a:t>
            </a:fld>
            <a:endParaRPr lang="en-GB"/>
          </a:p>
        </p:txBody>
      </p:sp>
      <p:sp>
        <p:nvSpPr>
          <p:cNvPr id="7" name="Subtitle 3">
            <a:extLst>
              <a:ext uri="{FF2B5EF4-FFF2-40B4-BE49-F238E27FC236}">
                <a16:creationId xmlns:a16="http://schemas.microsoft.com/office/drawing/2014/main" id="{46AA48A1-E64B-BC42-99F5-000B9CB5B86B}"/>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9" name="Picture Placeholder 8">
            <a:extLst>
              <a:ext uri="{FF2B5EF4-FFF2-40B4-BE49-F238E27FC236}">
                <a16:creationId xmlns:a16="http://schemas.microsoft.com/office/drawing/2014/main" id="{FAE9C64C-BE85-2A46-838B-3EC524A64BEC}"/>
              </a:ext>
            </a:extLst>
          </p:cNvPr>
          <p:cNvPicPr>
            <a:picLocks noGrp="1" noChangeAspect="1"/>
          </p:cNvPicPr>
          <p:nvPr>
            <p:ph type="pic" sz="quarter" idx="33"/>
          </p:nvPr>
        </p:nvPicPr>
        <p:blipFill>
          <a:blip r:embed="rId3">
            <a:extLst>
              <a:ext uri="{BEBA8EAE-BF5A-486C-A8C5-ECC9F3942E4B}">
                <a14:imgProps xmlns:a14="http://schemas.microsoft.com/office/drawing/2010/main">
                  <a14:imgLayer r:embed="rId4">
                    <a14:imgEffect>
                      <a14:saturation sat="0"/>
                    </a14:imgEffect>
                  </a14:imgLayer>
                </a14:imgProps>
              </a:ext>
            </a:extLst>
          </a:blip>
          <a:srcRect l="38025" r="38025"/>
          <a:stretch>
            <a:fillRect/>
          </a:stretch>
        </p:blipFill>
        <p:spPr/>
      </p:pic>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4678" y="520861"/>
            <a:ext cx="5185321" cy="1955639"/>
          </a:xfrm>
        </p:spPr>
        <p:txBody>
          <a:bodyPr rtlCol="0"/>
          <a:lstStyle/>
          <a:p>
            <a:r>
              <a:rPr lang="uk-UA" b="0" i="0" u="none" strike="noStrike" dirty="0">
                <a:solidFill>
                  <a:srgbClr val="000000"/>
                </a:solidFill>
                <a:effectLst/>
                <a:latin typeface="Georgia" panose="02040502050405020303" pitchFamily="18" charset="0"/>
              </a:rPr>
              <a:t>Походження</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51612" y="2476500"/>
            <a:ext cx="9178387" cy="3379352"/>
          </a:xfrm>
        </p:spPr>
        <p:txBody>
          <a:bodyPr rtlCol="0">
            <a:normAutofit fontScale="92500" lnSpcReduction="10000"/>
          </a:bodyPr>
          <a:lstStyle/>
          <a:p>
            <a:pPr marL="0" indent="0" rtl="0">
              <a:buNone/>
            </a:pPr>
            <a:r>
              <a:rPr lang="uk-UA" b="0" i="0" u="none" strike="noStrike" dirty="0">
                <a:solidFill>
                  <a:srgbClr val="202122"/>
                </a:solidFill>
                <a:effectLst/>
                <a:latin typeface="Georgia" panose="02040502050405020303" pitchFamily="18" charset="0"/>
              </a:rPr>
              <a:t>Зміст «двовір'я» різнився від паралельного існування язичницьких поглядів із християнськими до </a:t>
            </a:r>
            <a:r>
              <a:rPr lang="uk-UA" b="0" i="0" u="none" strike="noStrike" dirty="0" err="1">
                <a:solidFill>
                  <a:srgbClr val="202122"/>
                </a:solidFill>
                <a:effectLst/>
                <a:latin typeface="Georgia" panose="02040502050405020303" pitchFamily="18" charset="0"/>
              </a:rPr>
              <a:t>включеності</a:t>
            </a:r>
            <a:r>
              <a:rPr lang="uk-UA" b="0" i="0" u="none" strike="noStrike" dirty="0">
                <a:solidFill>
                  <a:srgbClr val="202122"/>
                </a:solidFill>
                <a:effectLst/>
                <a:latin typeface="Georgia" panose="02040502050405020303" pitchFamily="18" charset="0"/>
              </a:rPr>
              <a:t> язичницьких елементів до християнства як рудиментів. Історики релігії використовували нечисленні давньоруські письмові пам'ятки, переважно церковної та полемічної літератури, тоді як дослідники слов'янської міфології послуговувалися етнографічними та фольклорними матеріалами, щоб реконструювати вірування дохристиянської доби.</a:t>
            </a:r>
            <a:endParaRPr lang="en-GB" sz="24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5</a:t>
            </a:fld>
            <a:endParaRPr lang="en-GB"/>
          </a:p>
        </p:txBody>
      </p:sp>
      <p:sp>
        <p:nvSpPr>
          <p:cNvPr id="7" name="Subtitle 3">
            <a:extLst>
              <a:ext uri="{FF2B5EF4-FFF2-40B4-BE49-F238E27FC236}">
                <a16:creationId xmlns:a16="http://schemas.microsoft.com/office/drawing/2014/main" id="{46AA48A1-E64B-BC42-99F5-000B9CB5B86B}"/>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
        <p:nvSpPr>
          <p:cNvPr id="11" name="Picture Placeholder 10">
            <a:extLst>
              <a:ext uri="{FF2B5EF4-FFF2-40B4-BE49-F238E27FC236}">
                <a16:creationId xmlns:a16="http://schemas.microsoft.com/office/drawing/2014/main" id="{93291676-977C-F44C-838D-9E2130069EB9}"/>
              </a:ext>
            </a:extLst>
          </p:cNvPr>
          <p:cNvSpPr>
            <a:spLocks noGrp="1"/>
          </p:cNvSpPr>
          <p:nvPr>
            <p:ph type="pic" sz="quarter" idx="33"/>
          </p:nvPr>
        </p:nvSpPr>
        <p:spPr/>
      </p:sp>
      <p:pic>
        <p:nvPicPr>
          <p:cNvPr id="12" name="Picture Placeholder 8">
            <a:extLst>
              <a:ext uri="{FF2B5EF4-FFF2-40B4-BE49-F238E27FC236}">
                <a16:creationId xmlns:a16="http://schemas.microsoft.com/office/drawing/2014/main" id="{FB60EAD1-819E-4E4C-B6A9-F677C302103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38025" r="38025"/>
          <a:stretch>
            <a:fillRect/>
          </a:stretch>
        </p:blipFill>
        <p:spPr>
          <a:xfrm>
            <a:off x="9980476" y="-1085"/>
            <a:ext cx="2211524" cy="6192000"/>
          </a:xfrm>
          <a:prstGeom prst="rect">
            <a:avLst/>
          </a:prstGeom>
          <a:solidFill>
            <a:schemeClr val="bg1">
              <a:lumMod val="95000"/>
            </a:schemeClr>
          </a:solidFill>
        </p:spPr>
      </p:pic>
    </p:spTree>
    <p:extLst>
      <p:ext uri="{BB962C8B-B14F-4D97-AF65-F5344CB8AC3E}">
        <p14:creationId xmlns:p14="http://schemas.microsoft.com/office/powerpoint/2010/main" val="42592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normAutofit fontScale="90000"/>
          </a:bodyPr>
          <a:lstStyle/>
          <a:p>
            <a:pPr rtl="0"/>
            <a:r>
              <a:rPr lang="uk-UA" b="0" i="0" u="none" strike="noStrike" dirty="0">
                <a:solidFill>
                  <a:srgbClr val="000000"/>
                </a:solidFill>
                <a:effectLst/>
                <a:latin typeface="Georgia" panose="02040502050405020303" pitchFamily="18" charset="0"/>
              </a:rPr>
              <a:t>Походження</a:t>
            </a:r>
            <a:endParaRPr lang="en-GB"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187119" y="1215342"/>
            <a:ext cx="7421297" cy="4804443"/>
          </a:xfrm>
        </p:spPr>
        <p:txBody>
          <a:bodyPr rtlCol="0">
            <a:normAutofit/>
          </a:bodyPr>
          <a:lstStyle/>
          <a:p>
            <a:pPr marL="0" indent="0">
              <a:buNone/>
            </a:pPr>
            <a:r>
              <a:rPr lang="uk-UA" b="0" i="0" u="none" strike="noStrike" dirty="0">
                <a:solidFill>
                  <a:srgbClr val="000000"/>
                </a:solidFill>
                <a:effectLst/>
                <a:latin typeface="Georgia" panose="02040502050405020303" pitchFamily="18" charset="0"/>
              </a:rPr>
              <a:t>Радянські </a:t>
            </a:r>
            <a:r>
              <a:rPr lang="uk-UA" dirty="0">
                <a:solidFill>
                  <a:srgbClr val="000000"/>
                </a:solidFill>
                <a:latin typeface="Georgia" panose="02040502050405020303" pitchFamily="18" charset="0"/>
              </a:rPr>
              <a:t>історики вбачали основу появи «двовір'я» в примусовому, на їхню думку, хрещенні території Русі, що тривало від часів Володимира Великого до </a:t>
            </a:r>
            <a:r>
              <a:rPr lang="en-GB" dirty="0">
                <a:solidFill>
                  <a:srgbClr val="000000"/>
                </a:solidFill>
                <a:latin typeface="Georgia" panose="02040502050405020303" pitchFamily="18" charset="0"/>
              </a:rPr>
              <a:t>XVII </a:t>
            </a:r>
            <a:r>
              <a:rPr lang="uk-UA" dirty="0">
                <a:solidFill>
                  <a:srgbClr val="000000"/>
                </a:solidFill>
                <a:latin typeface="Georgia" panose="02040502050405020303" pitchFamily="18" charset="0"/>
              </a:rPr>
              <a:t>ст.</a:t>
            </a:r>
          </a:p>
          <a:p>
            <a:pPr marL="0" indent="0">
              <a:buNone/>
            </a:pPr>
            <a:r>
              <a:rPr lang="uk-UA" sz="2800" dirty="0">
                <a:solidFill>
                  <a:srgbClr val="000000"/>
                </a:solidFill>
                <a:latin typeface="Georgia" panose="02040502050405020303" pitchFamily="18" charset="0"/>
              </a:rPr>
              <a:t>Пізніше, більшість з ни</a:t>
            </a:r>
            <a:r>
              <a:rPr lang="uk-UA" dirty="0">
                <a:solidFill>
                  <a:srgbClr val="000000"/>
                </a:solidFill>
                <a:latin typeface="Georgia" panose="02040502050405020303" pitchFamily="18" charset="0"/>
              </a:rPr>
              <a:t>х відстоювали позицію, що </a:t>
            </a:r>
            <a:r>
              <a:rPr lang="uk-UA" dirty="0" err="1">
                <a:solidFill>
                  <a:srgbClr val="000000"/>
                </a:solidFill>
                <a:latin typeface="Georgia" panose="02040502050405020303" pitchFamily="18" charset="0"/>
              </a:rPr>
              <a:t>коректно</a:t>
            </a:r>
            <a:r>
              <a:rPr lang="uk-UA" dirty="0">
                <a:solidFill>
                  <a:srgbClr val="000000"/>
                </a:solidFill>
                <a:latin typeface="Georgia" panose="02040502050405020303" pitchFamily="18" charset="0"/>
              </a:rPr>
              <a:t> говорити про поступову заміну язичництва християнством, яка врешті закінчилася пануванням християнства.</a:t>
            </a:r>
            <a:endParaRPr lang="en-GB" sz="28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6</a:t>
            </a:fld>
            <a:endParaRPr lang="en-GB"/>
          </a:p>
        </p:txBody>
      </p:sp>
      <p:sp>
        <p:nvSpPr>
          <p:cNvPr id="7" name="Subtitle 3">
            <a:extLst>
              <a:ext uri="{FF2B5EF4-FFF2-40B4-BE49-F238E27FC236}">
                <a16:creationId xmlns:a16="http://schemas.microsoft.com/office/drawing/2014/main" id="{F13E34C7-CFC7-3849-B48C-902AE348985A}"/>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14" name="Picture Placeholder 13">
            <a:extLst>
              <a:ext uri="{FF2B5EF4-FFF2-40B4-BE49-F238E27FC236}">
                <a16:creationId xmlns:a16="http://schemas.microsoft.com/office/drawing/2014/main" id="{8C303555-BE24-A440-B23F-9138F2B5E8EB}"/>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14361" r="14361"/>
          <a:stretch>
            <a:fillRect/>
          </a:stretch>
        </p:blipFill>
        <p:spPr/>
      </p:pic>
    </p:spTree>
    <p:extLst>
      <p:ext uri="{BB962C8B-B14F-4D97-AF65-F5344CB8AC3E}">
        <p14:creationId xmlns:p14="http://schemas.microsoft.com/office/powerpoint/2010/main" val="364070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0B75F-C813-054A-A3A3-0C9F1858DF4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135" y="136525"/>
            <a:ext cx="9902180" cy="6584950"/>
          </a:xfrm>
          <a:prstGeom prst="rect">
            <a:avLst/>
          </a:prstGeom>
        </p:spPr>
      </p:pic>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GB" smtClean="0"/>
              <a:pPr rtl="0"/>
              <a:t>7</a:t>
            </a:fld>
            <a:endParaRPr lang="en-GB"/>
          </a:p>
        </p:txBody>
      </p:sp>
      <p:sp>
        <p:nvSpPr>
          <p:cNvPr id="12" name="Subtitle 3">
            <a:extLst>
              <a:ext uri="{FF2B5EF4-FFF2-40B4-BE49-F238E27FC236}">
                <a16:creationId xmlns:a16="http://schemas.microsoft.com/office/drawing/2014/main" id="{5A6585FA-6D52-6A4E-9F64-988690FD8047}"/>
              </a:ext>
            </a:extLst>
          </p:cNvPr>
          <p:cNvSpPr txBox="1">
            <a:spLocks/>
          </p:cNvSpPr>
          <p:nvPr/>
        </p:nvSpPr>
        <p:spPr>
          <a:xfrm>
            <a:off x="10123023" y="6020766"/>
            <a:ext cx="1197018" cy="837234"/>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
        <p:nvSpPr>
          <p:cNvPr id="15" name="Title 2">
            <a:extLst>
              <a:ext uri="{FF2B5EF4-FFF2-40B4-BE49-F238E27FC236}">
                <a16:creationId xmlns:a16="http://schemas.microsoft.com/office/drawing/2014/main" id="{C8B75547-4048-F54F-A0BC-1C518539FC5D}"/>
              </a:ext>
            </a:extLst>
          </p:cNvPr>
          <p:cNvSpPr>
            <a:spLocks noGrp="1"/>
          </p:cNvSpPr>
          <p:nvPr>
            <p:ph type="ctrTitle"/>
          </p:nvPr>
        </p:nvSpPr>
        <p:spPr bwMode="ltGray">
          <a:xfrm>
            <a:off x="398248" y="4245225"/>
            <a:ext cx="6798250" cy="1674470"/>
          </a:xfrm>
        </p:spPr>
        <p:txBody>
          <a:bodyPr rtlCol="0"/>
          <a:lstStyle/>
          <a:p>
            <a:pPr algn="r" rtl="0"/>
            <a:r>
              <a:rPr lang="uk-UA" b="1" dirty="0">
                <a:solidFill>
                  <a:schemeClr val="bg1"/>
                </a:solidFill>
                <a:latin typeface="Arial" panose="020B0604020202020204" pitchFamily="34" charset="0"/>
                <a:cs typeface="Arial" panose="020B0604020202020204" pitchFamily="34" charset="0"/>
              </a:rPr>
              <a:t>КРИТИКА</a:t>
            </a:r>
            <a:endParaRPr lang="en-GB" b="1" dirty="0">
              <a:solidFill>
                <a:schemeClr val="bg1"/>
              </a:solidFill>
              <a:latin typeface="Arial" panose="020B0604020202020204" pitchFamily="34" charset="0"/>
              <a:cs typeface="Arial" panose="020B0604020202020204" pitchFamily="34" charset="0"/>
            </a:endParaRPr>
          </a:p>
        </p:txBody>
      </p:sp>
      <p:sp>
        <p:nvSpPr>
          <p:cNvPr id="16" name="Subtitle 3">
            <a:extLst>
              <a:ext uri="{FF2B5EF4-FFF2-40B4-BE49-F238E27FC236}">
                <a16:creationId xmlns:a16="http://schemas.microsoft.com/office/drawing/2014/main" id="{0B66FE74-152B-5C43-A8EF-3529BF9F1026}"/>
              </a:ext>
            </a:extLst>
          </p:cNvPr>
          <p:cNvSpPr>
            <a:spLocks noGrp="1"/>
          </p:cNvSpPr>
          <p:nvPr>
            <p:ph type="subTitle" idx="1"/>
          </p:nvPr>
        </p:nvSpPr>
        <p:spPr>
          <a:xfrm>
            <a:off x="7343380" y="4859078"/>
            <a:ext cx="2315766" cy="1161688"/>
          </a:xfrm>
          <a:solidFill>
            <a:schemeClr val="bg1"/>
          </a:solidFill>
        </p:spPr>
        <p:txBody>
          <a:bodyPr rtlCol="0">
            <a:normAutofit/>
          </a:bodyPr>
          <a:lstStyle/>
          <a:p>
            <a:pPr rtl="0"/>
            <a:endParaRPr lang="en-US" sz="2000" i="1" dirty="0">
              <a:latin typeface="Times New Roman" panose="02020603050405020304" pitchFamily="18" charset="0"/>
              <a:cs typeface="Times New Roman" panose="02020603050405020304" pitchFamily="18" charset="0"/>
            </a:endParaRPr>
          </a:p>
          <a:p>
            <a:pPr rtl="0"/>
            <a:r>
              <a:rPr lang="uk-UA" sz="2000" i="1" dirty="0">
                <a:latin typeface="Times New Roman" panose="02020603050405020304" pitchFamily="18" charset="0"/>
                <a:cs typeface="Times New Roman" panose="02020603050405020304" pitchFamily="18" charset="0"/>
              </a:rPr>
              <a:t>Концепції двовір’я</a:t>
            </a:r>
            <a:endParaRPr lang="en-GB"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67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4479" y="136525"/>
            <a:ext cx="5185321" cy="1955639"/>
          </a:xfrm>
        </p:spPr>
        <p:txBody>
          <a:bodyPr rtlCol="0"/>
          <a:lstStyle/>
          <a:p>
            <a:pPr rtl="0"/>
            <a:r>
              <a:rPr lang="uk-UA" dirty="0">
                <a:latin typeface="Georgia" panose="02040502050405020303" pitchFamily="18" charset="0"/>
              </a:rPr>
              <a:t>Критика</a:t>
            </a:r>
            <a:endParaRPr lang="en-GB" dirty="0">
              <a:latin typeface="Georgia" panose="02040502050405020303" pitchFamily="18"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62987" y="1473403"/>
            <a:ext cx="9166813" cy="4724367"/>
          </a:xfrm>
        </p:spPr>
        <p:txBody>
          <a:bodyPr rtlCol="0">
            <a:normAutofit fontScale="85000" lnSpcReduction="10000"/>
          </a:bodyPr>
          <a:lstStyle/>
          <a:p>
            <a:pPr marL="0" indent="0" rtl="0">
              <a:buNone/>
            </a:pPr>
            <a:r>
              <a:rPr lang="uk-UA" b="0" i="0" u="none" strike="noStrike" dirty="0">
                <a:solidFill>
                  <a:srgbClr val="000000"/>
                </a:solidFill>
                <a:effectLst/>
                <a:latin typeface="Georgia" panose="02040502050405020303" pitchFamily="18" charset="0"/>
              </a:rPr>
              <a:t>Американська дослідниця Ів Левін вказує, що концепція «двовір'я» здобула популярність у радянських істориків-марксистів через свою ідеологічну спрямованість: «двовір'я» описує християнство як експлуататорську релігію, повну </a:t>
            </a:r>
            <a:r>
              <a:rPr lang="uk-UA" b="0" i="0" u="none" strike="noStrike" dirty="0" err="1">
                <a:solidFill>
                  <a:srgbClr val="000000"/>
                </a:solidFill>
                <a:effectLst/>
                <a:latin typeface="Georgia" panose="02040502050405020303" pitchFamily="18" charset="0"/>
              </a:rPr>
              <a:t>марновірств</a:t>
            </a:r>
            <a:r>
              <a:rPr lang="uk-UA" b="0" i="0" u="none" strike="noStrike" dirty="0">
                <a:solidFill>
                  <a:srgbClr val="000000"/>
                </a:solidFill>
                <a:effectLst/>
                <a:latin typeface="Georgia" panose="02040502050405020303" pitchFamily="18" charset="0"/>
              </a:rPr>
              <a:t>, протиставляючи його язичництву як бажаному чиннику національної ідентичності.</a:t>
            </a:r>
          </a:p>
          <a:p>
            <a:pPr marL="0" indent="0">
              <a:buNone/>
            </a:pPr>
            <a:r>
              <a:rPr lang="uk-UA" b="0" i="0" u="none" strike="noStrike" dirty="0">
                <a:solidFill>
                  <a:srgbClr val="000000"/>
                </a:solidFill>
                <a:effectLst/>
                <a:latin typeface="Georgia" panose="02040502050405020303" pitchFamily="18" charset="0"/>
              </a:rPr>
              <a:t>Російський філолог та історик Віктор </a:t>
            </a:r>
            <a:r>
              <a:rPr lang="uk-UA" b="0" i="0" u="none" strike="noStrike" dirty="0" err="1">
                <a:solidFill>
                  <a:srgbClr val="000000"/>
                </a:solidFill>
                <a:effectLst/>
                <a:latin typeface="Georgia" panose="02040502050405020303" pitchFamily="18" charset="0"/>
              </a:rPr>
              <a:t>Живов</a:t>
            </a:r>
            <a:r>
              <a:rPr lang="uk-UA" b="0" i="0" u="none" strike="noStrike" dirty="0">
                <a:solidFill>
                  <a:srgbClr val="000000"/>
                </a:solidFill>
                <a:effectLst/>
                <a:latin typeface="Georgia" panose="02040502050405020303" pitchFamily="18" charset="0"/>
              </a:rPr>
              <a:t> вказував, що синтез язичницьких та християнських культурних елементів характерний для всієї європейської культури, і «двовір'я» не є специфічною рисою духовності Русі.</a:t>
            </a:r>
          </a:p>
          <a:p>
            <a:pPr marL="0" indent="0">
              <a:buNone/>
            </a:pPr>
            <a:r>
              <a:rPr lang="uk-UA" b="0" i="0" u="none" strike="noStrike" dirty="0">
                <a:solidFill>
                  <a:srgbClr val="000000"/>
                </a:solidFill>
                <a:effectLst/>
                <a:latin typeface="Georgia" panose="02040502050405020303" pitchFamily="18" charset="0"/>
              </a:rPr>
              <a:t> Український </a:t>
            </a:r>
            <a:r>
              <a:rPr lang="uk-UA" b="0" i="0" u="none" strike="noStrike" dirty="0" err="1">
                <a:solidFill>
                  <a:srgbClr val="000000"/>
                </a:solidFill>
                <a:effectLst/>
                <a:latin typeface="Georgia" panose="02040502050405020303" pitchFamily="18" charset="0"/>
              </a:rPr>
              <a:t>релігієзнавець</a:t>
            </a:r>
            <a:r>
              <a:rPr lang="uk-UA" b="0" i="0" u="none" strike="noStrike" dirty="0">
                <a:solidFill>
                  <a:srgbClr val="000000"/>
                </a:solidFill>
                <a:effectLst/>
                <a:latin typeface="Georgia" panose="02040502050405020303" pitchFamily="18" charset="0"/>
              </a:rPr>
              <a:t> Олександр </a:t>
            </a:r>
            <a:r>
              <a:rPr lang="uk-UA" b="0" i="0" u="none" strike="noStrike" dirty="0" err="1">
                <a:solidFill>
                  <a:srgbClr val="000000"/>
                </a:solidFill>
                <a:effectLst/>
                <a:latin typeface="Georgia" panose="02040502050405020303" pitchFamily="18" charset="0"/>
              </a:rPr>
              <a:t>Саган</a:t>
            </a:r>
            <a:r>
              <a:rPr lang="uk-UA" b="0" i="0" u="none" strike="noStrike" dirty="0">
                <a:solidFill>
                  <a:srgbClr val="000000"/>
                </a:solidFill>
                <a:effectLst/>
                <a:latin typeface="Georgia" panose="02040502050405020303" pitchFamily="18" charset="0"/>
              </a:rPr>
              <a:t> стверджував про позитивний характер двовір'я: воно поєднувало зрозумілі, добре відомі народу вірування з новими, що і зумовило його тривале існування.</a:t>
            </a:r>
          </a:p>
          <a:p>
            <a:pPr marL="0" indent="0" rtl="0">
              <a:buNone/>
            </a:pPr>
            <a:endParaRPr lang="en-GB" sz="24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8</a:t>
            </a:fld>
            <a:endParaRPr lang="en-GB"/>
          </a:p>
        </p:txBody>
      </p:sp>
      <p:sp>
        <p:nvSpPr>
          <p:cNvPr id="7" name="Subtitle 3">
            <a:extLst>
              <a:ext uri="{FF2B5EF4-FFF2-40B4-BE49-F238E27FC236}">
                <a16:creationId xmlns:a16="http://schemas.microsoft.com/office/drawing/2014/main" id="{46AA48A1-E64B-BC42-99F5-000B9CB5B86B}"/>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
        <p:nvSpPr>
          <p:cNvPr id="11" name="Picture Placeholder 10">
            <a:extLst>
              <a:ext uri="{FF2B5EF4-FFF2-40B4-BE49-F238E27FC236}">
                <a16:creationId xmlns:a16="http://schemas.microsoft.com/office/drawing/2014/main" id="{57B88887-AA84-6E45-965C-7DC106700FFC}"/>
              </a:ext>
            </a:extLst>
          </p:cNvPr>
          <p:cNvSpPr>
            <a:spLocks noGrp="1"/>
          </p:cNvSpPr>
          <p:nvPr>
            <p:ph type="pic" sz="quarter" idx="33"/>
          </p:nvPr>
        </p:nvSpPr>
        <p:spPr/>
      </p:sp>
      <p:pic>
        <p:nvPicPr>
          <p:cNvPr id="14" name="Picture Placeholder 10">
            <a:extLst>
              <a:ext uri="{FF2B5EF4-FFF2-40B4-BE49-F238E27FC236}">
                <a16:creationId xmlns:a16="http://schemas.microsoft.com/office/drawing/2014/main" id="{D9850C4D-5095-724C-9B18-E52618B6F04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3033" r="23033"/>
          <a:stretch>
            <a:fillRect/>
          </a:stretch>
        </p:blipFill>
        <p:spPr>
          <a:xfrm>
            <a:off x="9980476" y="0"/>
            <a:ext cx="2211524" cy="6192000"/>
          </a:xfrm>
          <a:prstGeom prst="rect">
            <a:avLst/>
          </a:prstGeom>
          <a:solidFill>
            <a:schemeClr val="bg1">
              <a:lumMod val="95000"/>
            </a:schemeClr>
          </a:solidFill>
        </p:spPr>
      </p:pic>
      <p:pic>
        <p:nvPicPr>
          <p:cNvPr id="8" name="Picture Placeholder 12">
            <a:extLst>
              <a:ext uri="{FF2B5EF4-FFF2-40B4-BE49-F238E27FC236}">
                <a16:creationId xmlns:a16="http://schemas.microsoft.com/office/drawing/2014/main" id="{A95D4D39-2BC7-5645-AA04-99F79D52D26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rcRect l="24417" r="24417"/>
          <a:stretch>
            <a:fillRect/>
          </a:stretch>
        </p:blipFill>
        <p:spPr>
          <a:xfrm>
            <a:off x="9980476" y="5770"/>
            <a:ext cx="2211524" cy="6192000"/>
          </a:xfrm>
          <a:prstGeom prst="rect">
            <a:avLst/>
          </a:prstGeom>
          <a:solidFill>
            <a:schemeClr val="bg1">
              <a:lumMod val="95000"/>
            </a:schemeClr>
          </a:solidFill>
        </p:spPr>
      </p:pic>
    </p:spTree>
    <p:extLst>
      <p:ext uri="{BB962C8B-B14F-4D97-AF65-F5344CB8AC3E}">
        <p14:creationId xmlns:p14="http://schemas.microsoft.com/office/powerpoint/2010/main" val="1408882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619817" y="235830"/>
            <a:ext cx="5185321" cy="1955639"/>
          </a:xfrm>
        </p:spPr>
        <p:txBody>
          <a:bodyPr rtlCol="0"/>
          <a:lstStyle/>
          <a:p>
            <a:pPr rtl="0"/>
            <a:r>
              <a:rPr lang="uk-UA" dirty="0">
                <a:latin typeface="Georgia" panose="02040502050405020303" pitchFamily="18" charset="0"/>
              </a:rPr>
              <a:t>Критика</a:t>
            </a:r>
            <a:endParaRPr lang="en-GB" dirty="0">
              <a:latin typeface="Georgia" panose="02040502050405020303" pitchFamily="18"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38325" y="1555771"/>
            <a:ext cx="9166813" cy="4316219"/>
          </a:xfrm>
        </p:spPr>
        <p:txBody>
          <a:bodyPr rtlCol="0">
            <a:normAutofit/>
          </a:bodyPr>
          <a:lstStyle/>
          <a:p>
            <a:pPr marL="0" indent="0">
              <a:buNone/>
            </a:pPr>
            <a:r>
              <a:rPr lang="uk-UA" sz="2400" b="0" i="0" u="none" strike="noStrike" dirty="0">
                <a:solidFill>
                  <a:srgbClr val="202122"/>
                </a:solidFill>
                <a:effectLst/>
                <a:latin typeface="Georgia" panose="02040502050405020303" pitchFamily="18" charset="0"/>
              </a:rPr>
              <a:t>Українська етнолог Юлія </a:t>
            </a:r>
            <a:r>
              <a:rPr lang="uk-UA" sz="2400" b="0" i="0" u="none" strike="noStrike" dirty="0" err="1">
                <a:solidFill>
                  <a:srgbClr val="202122"/>
                </a:solidFill>
                <a:effectLst/>
                <a:latin typeface="Georgia" panose="02040502050405020303" pitchFamily="18" charset="0"/>
              </a:rPr>
              <a:t>Буйських</a:t>
            </a:r>
            <a:r>
              <a:rPr lang="uk-UA" sz="2400" b="0" i="0" u="none" strike="noStrike" dirty="0">
                <a:solidFill>
                  <a:srgbClr val="202122"/>
                </a:solidFill>
                <a:effectLst/>
                <a:latin typeface="Georgia" panose="02040502050405020303" pitchFamily="18" charset="0"/>
              </a:rPr>
              <a:t> доводила, що «двовір'ям» варто називати лише короткий період після хрещення Русі, коли дві системи вірувань дійсно існували паралельно. </a:t>
            </a:r>
          </a:p>
          <a:p>
            <a:pPr marL="0" indent="0">
              <a:buNone/>
            </a:pPr>
            <a:r>
              <a:rPr lang="uk-UA" sz="2400" b="0" i="0" u="none" strike="noStrike" dirty="0">
                <a:solidFill>
                  <a:srgbClr val="202122"/>
                </a:solidFill>
                <a:effectLst/>
                <a:latin typeface="Georgia" panose="02040502050405020303" pitchFamily="18" charset="0"/>
              </a:rPr>
              <a:t>«Оскільки візантійське християнство, яке прийшло на Русь, не було монотеїстичним по своїй суті, то воно органічно влилося в народну культуру і стало з нею одним цілим».</a:t>
            </a:r>
          </a:p>
          <a:p>
            <a:pPr marL="0" indent="0">
              <a:buNone/>
            </a:pPr>
            <a:r>
              <a:rPr lang="uk-UA" sz="2400" b="0" i="0" u="none" strike="noStrike" dirty="0">
                <a:solidFill>
                  <a:srgbClr val="202122"/>
                </a:solidFill>
                <a:effectLst/>
                <a:latin typeface="Georgia" panose="02040502050405020303" pitchFamily="18" charset="0"/>
              </a:rPr>
              <a:t>«Двовір'я» також ігнорує той факт, що християнство було поширене на Русі задовго до хрещення і релігійна реформа князя Володимира лише затвердила його офіційний статус.</a:t>
            </a:r>
            <a:endParaRPr lang="en-GB" sz="2400"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9</a:t>
            </a:fld>
            <a:endParaRPr lang="en-GB"/>
          </a:p>
        </p:txBody>
      </p:sp>
      <p:sp>
        <p:nvSpPr>
          <p:cNvPr id="7" name="Subtitle 3">
            <a:extLst>
              <a:ext uri="{FF2B5EF4-FFF2-40B4-BE49-F238E27FC236}">
                <a16:creationId xmlns:a16="http://schemas.microsoft.com/office/drawing/2014/main" id="{46AA48A1-E64B-BC42-99F5-000B9CB5B86B}"/>
              </a:ext>
            </a:extLst>
          </p:cNvPr>
          <p:cNvSpPr txBox="1">
            <a:spLocks/>
          </p:cNvSpPr>
          <p:nvPr/>
        </p:nvSpPr>
        <p:spPr>
          <a:xfrm>
            <a:off x="10023806" y="6190915"/>
            <a:ext cx="1296235" cy="580276"/>
          </a:xfrm>
          <a:prstGeom prst="rect">
            <a:avLst/>
          </a:prstGeom>
          <a:solidFill>
            <a:schemeClr val="bg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13" name="Picture Placeholder 12">
            <a:extLst>
              <a:ext uri="{FF2B5EF4-FFF2-40B4-BE49-F238E27FC236}">
                <a16:creationId xmlns:a16="http://schemas.microsoft.com/office/drawing/2014/main" id="{E2167D08-7690-E34D-AF66-252B738527D2}"/>
              </a:ext>
            </a:extLst>
          </p:cNvPr>
          <p:cNvPicPr>
            <a:picLocks noGrp="1" noChangeAspect="1"/>
          </p:cNvPicPr>
          <p:nvPr>
            <p:ph type="pic" sz="quarter" idx="3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4417" r="24417"/>
          <a:stretch>
            <a:fillRect/>
          </a:stretch>
        </p:blipFill>
        <p:spPr/>
      </p:pic>
    </p:spTree>
    <p:extLst>
      <p:ext uri="{BB962C8B-B14F-4D97-AF65-F5344CB8AC3E}">
        <p14:creationId xmlns:p14="http://schemas.microsoft.com/office/powerpoint/2010/main" val="73478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667</Words>
  <Application>Microsoft Macintosh PowerPoint</Application>
  <PresentationFormat>Widescreen</PresentationFormat>
  <Paragraphs>61</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Corbel</vt:lpstr>
      <vt:lpstr>Georgia</vt:lpstr>
      <vt:lpstr>Linux Libertine</vt:lpstr>
      <vt:lpstr>Times New Roman</vt:lpstr>
      <vt:lpstr>Office Theme</vt:lpstr>
      <vt:lpstr>ФЕНОМЕН Двові ’ ря</vt:lpstr>
      <vt:lpstr>Загальні відомості</vt:lpstr>
      <vt:lpstr>Київська русь</vt:lpstr>
      <vt:lpstr>Походження</vt:lpstr>
      <vt:lpstr>Походження</vt:lpstr>
      <vt:lpstr>Походження</vt:lpstr>
      <vt:lpstr>КРИТИКА</vt:lpstr>
      <vt:lpstr>Критика</vt:lpstr>
      <vt:lpstr>Критика</vt:lpstr>
      <vt:lpstr>Критика</vt:lpstr>
      <vt:lpstr>Власні висновки</vt:lpstr>
      <vt:lpstr>Дякую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Культура  стародавніх слов’ян</dc:title>
  <dc:creator>Ігор Ольховатий</dc:creator>
  <cp:lastModifiedBy>Ігор Ольховатий</cp:lastModifiedBy>
  <cp:revision>3</cp:revision>
  <dcterms:created xsi:type="dcterms:W3CDTF">2023-02-22T07:49:50Z</dcterms:created>
  <dcterms:modified xsi:type="dcterms:W3CDTF">2023-03-08T10:11:51Z</dcterms:modified>
</cp:coreProperties>
</file>